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9" r:id="rId3"/>
    <p:sldId id="261" r:id="rId4"/>
    <p:sldId id="263" r:id="rId5"/>
    <p:sldId id="267" r:id="rId6"/>
    <p:sldId id="280" r:id="rId7"/>
    <p:sldId id="278" r:id="rId8"/>
    <p:sldId id="262" r:id="rId9"/>
    <p:sldId id="279" r:id="rId10"/>
    <p:sldId id="264" r:id="rId11"/>
    <p:sldId id="266" r:id="rId12"/>
    <p:sldId id="274" r:id="rId13"/>
    <p:sldId id="275" r:id="rId14"/>
    <p:sldId id="269" r:id="rId15"/>
    <p:sldId id="273" r:id="rId16"/>
    <p:sldId id="265" r:id="rId17"/>
    <p:sldId id="268" r:id="rId18"/>
    <p:sldId id="281" r:id="rId19"/>
    <p:sldId id="276" r:id="rId20"/>
    <p:sldId id="272" r:id="rId21"/>
    <p:sldId id="256" r:id="rId22"/>
    <p:sldId id="25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325" autoAdjust="0"/>
  </p:normalViewPr>
  <p:slideViewPr>
    <p:cSldViewPr snapToGrid="0" snapToObjects="1">
      <p:cViewPr varScale="1">
        <p:scale>
          <a:sx n="104" d="100"/>
          <a:sy n="104" d="100"/>
        </p:scale>
        <p:origin x="-116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2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21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2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9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1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64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7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6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4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472F1-65FD-204C-A27D-A96ACCC3B0AE}" type="datetimeFigureOut">
              <a:rPr lang="en-US" smtClean="0"/>
              <a:t>22/02/2018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F9221-79E5-EB42-BDF4-439BC3CC3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33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ContentMine</a:t>
            </a:r>
            <a:r>
              <a:rPr lang="en-US" dirty="0" smtClean="0"/>
              <a:t> 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Automatically convert PDFs to semantic (computable) form</a:t>
            </a:r>
          </a:p>
          <a:p>
            <a:r>
              <a:rPr lang="en-US" dirty="0" smtClean="0"/>
              <a:t>Identify different parts (equations and tables)</a:t>
            </a:r>
          </a:p>
          <a:p>
            <a:r>
              <a:rPr lang="en-US" dirty="0" smtClean="0"/>
              <a:t>Gather parts into a computable metabolic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975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22 at 13.58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6418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51263" y="757512"/>
            <a:ext cx="3821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</a:rPr>
              <a:t>Simplify the syntax and reveal the network</a:t>
            </a:r>
            <a:endParaRPr lang="en-US" sz="4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570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22 at 14.00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" y="0"/>
            <a:ext cx="400738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7617" y="757512"/>
            <a:ext cx="506638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</a:rPr>
              <a:t>Raw  network diagram. </a:t>
            </a:r>
          </a:p>
          <a:p>
            <a:endParaRPr lang="en-US" sz="4000" dirty="0" smtClean="0">
              <a:solidFill>
                <a:srgbClr val="0000FF"/>
              </a:solidFill>
            </a:endParaRPr>
          </a:p>
          <a:p>
            <a:r>
              <a:rPr lang="en-US" sz="4000" dirty="0" smtClean="0">
                <a:solidFill>
                  <a:srgbClr val="0000FF"/>
                </a:solidFill>
              </a:rPr>
              <a:t>arrows = equations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ellipses = components</a:t>
            </a:r>
          </a:p>
          <a:p>
            <a:endParaRPr lang="en-US" sz="4000" dirty="0" smtClean="0">
              <a:solidFill>
                <a:srgbClr val="0000FF"/>
              </a:solidFill>
            </a:endParaRPr>
          </a:p>
          <a:p>
            <a:r>
              <a:rPr lang="en-US" sz="4000" dirty="0" smtClean="0">
                <a:solidFill>
                  <a:srgbClr val="0000FF"/>
                </a:solidFill>
              </a:rPr>
              <a:t>Let’s </a:t>
            </a:r>
            <a:r>
              <a:rPr lang="en-US" sz="4000" dirty="0" err="1" smtClean="0">
                <a:solidFill>
                  <a:srgbClr val="0000FF"/>
                </a:solidFill>
              </a:rPr>
              <a:t>declutter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90912" y="5659068"/>
            <a:ext cx="1818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Automatic!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90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22 at 14.33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2029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7617" y="757512"/>
            <a:ext cx="506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</a:rPr>
              <a:t>Compartments: </a:t>
            </a:r>
          </a:p>
          <a:p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Yellow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</a:rPr>
              <a:t> </a:t>
            </a:r>
            <a:r>
              <a:rPr lang="en-US" sz="4000" dirty="0" smtClean="0">
                <a:solidFill>
                  <a:srgbClr val="0000FF"/>
                </a:solidFill>
              </a:rPr>
              <a:t>= .*Cytoplasmic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0912" y="5659068"/>
            <a:ext cx="1818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Automatic!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36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22 at 14.33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3860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7617" y="757512"/>
            <a:ext cx="506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</a:rPr>
              <a:t>Compartments: </a:t>
            </a:r>
          </a:p>
          <a:p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008000"/>
                </a:solidFill>
              </a:rPr>
              <a:t>Green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</a:rPr>
              <a:t> </a:t>
            </a:r>
            <a:r>
              <a:rPr lang="en-US" sz="4000" dirty="0" smtClean="0">
                <a:solidFill>
                  <a:srgbClr val="0000FF"/>
                </a:solidFill>
              </a:rPr>
              <a:t>= .*NPC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0912" y="5659068"/>
            <a:ext cx="1818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Automatic!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4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22 at 14.37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667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7617" y="757512"/>
            <a:ext cx="506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</a:rPr>
              <a:t>Compartments: </a:t>
            </a:r>
          </a:p>
          <a:p>
            <a:r>
              <a:rPr lang="en-US" sz="4000" dirty="0" smtClean="0">
                <a:solidFill>
                  <a:srgbClr val="3366FF"/>
                </a:solidFill>
              </a:rPr>
              <a:t>Cyan</a:t>
            </a:r>
            <a:r>
              <a:rPr lang="en-US" sz="4000" dirty="0" smtClean="0">
                <a:ln>
                  <a:solidFill>
                    <a:schemeClr val="tx1"/>
                  </a:solidFill>
                </a:ln>
                <a:solidFill>
                  <a:srgbClr val="0000FF"/>
                </a:solidFill>
              </a:rPr>
              <a:t> </a:t>
            </a:r>
            <a:r>
              <a:rPr lang="en-US" sz="4000" dirty="0" smtClean="0">
                <a:solidFill>
                  <a:srgbClr val="0000FF"/>
                </a:solidFill>
              </a:rPr>
              <a:t>= .</a:t>
            </a:r>
            <a:r>
              <a:rPr lang="en-US" sz="4000" smtClean="0">
                <a:solidFill>
                  <a:srgbClr val="0000FF"/>
                </a:solidFill>
              </a:rPr>
              <a:t>*Nuclear</a:t>
            </a:r>
            <a:endParaRPr lang="en-US" sz="4000" dirty="0" smtClean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90912" y="5659068"/>
            <a:ext cx="1818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Automatic!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5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22 at 14.41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740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7617" y="757512"/>
            <a:ext cx="50663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</a:rPr>
              <a:t>Complex/Plasmid/Bound </a:t>
            </a:r>
          </a:p>
          <a:p>
            <a:endParaRPr lang="en-US" sz="4000" dirty="0">
              <a:solidFill>
                <a:srgbClr val="0000FF"/>
              </a:solidFill>
            </a:endParaRPr>
          </a:p>
          <a:p>
            <a:r>
              <a:rPr lang="en-US" sz="4000" dirty="0" smtClean="0">
                <a:solidFill>
                  <a:srgbClr val="0000FF"/>
                </a:solidFill>
              </a:rPr>
              <a:t>Variable stroke style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0912" y="5659068"/>
            <a:ext cx="1818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Automatic!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0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22 at 14.02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486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7617" y="757512"/>
            <a:ext cx="50663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</a:rPr>
              <a:t>Rate constants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10</a:t>
            </a:r>
            <a:r>
              <a:rPr lang="en-US" sz="4000" baseline="30000" dirty="0" smtClean="0">
                <a:solidFill>
                  <a:srgbClr val="0000FF"/>
                </a:solidFill>
              </a:rPr>
              <a:t>9</a:t>
            </a:r>
          </a:p>
          <a:p>
            <a:r>
              <a:rPr lang="en-US" sz="4000" dirty="0" smtClean="0">
                <a:solidFill>
                  <a:srgbClr val="0000FF"/>
                </a:solidFill>
              </a:rPr>
              <a:t>10</a:t>
            </a:r>
            <a:r>
              <a:rPr lang="en-US" sz="4000" baseline="30000" dirty="0" smtClean="0">
                <a:solidFill>
                  <a:srgbClr val="0000FF"/>
                </a:solidFill>
              </a:rPr>
              <a:t>-3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0912" y="5659068"/>
            <a:ext cx="1818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Automatic!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280848" y="1760104"/>
            <a:ext cx="914400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80848" y="2358100"/>
            <a:ext cx="914400" cy="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5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8-02-22 at 14.49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70" y="0"/>
            <a:ext cx="4334774" cy="6858000"/>
          </a:xfrm>
          <a:prstGeom prst="rect">
            <a:avLst/>
          </a:prstGeom>
        </p:spPr>
      </p:pic>
      <p:pic>
        <p:nvPicPr>
          <p:cNvPr id="8" name="Picture 7" descr="Screen Shot 2018-02-22 at 14.25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591" y="0"/>
            <a:ext cx="4910409" cy="2755261"/>
          </a:xfrm>
          <a:prstGeom prst="rect">
            <a:avLst/>
          </a:prstGeom>
        </p:spPr>
      </p:pic>
      <p:pic>
        <p:nvPicPr>
          <p:cNvPr id="9" name="Picture 8" descr="Screen Shot 2018-02-22 at 14.26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69" y="3560753"/>
            <a:ext cx="5002598" cy="233488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498283" y="133679"/>
            <a:ext cx="836491" cy="1670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010771" y="300777"/>
            <a:ext cx="1270077" cy="3687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15369" y="2093541"/>
            <a:ext cx="5066383" cy="132343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</a:rPr>
              <a:t>Link to Wikipedia and Wikidata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90912" y="5659068"/>
            <a:ext cx="1818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Automatic!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509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2-23 at 09.57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9243"/>
            <a:ext cx="9144000" cy="5458120"/>
          </a:xfrm>
          <a:prstGeom prst="rect">
            <a:avLst/>
          </a:prstGeom>
          <a:ln w="38100" cmpd="sng">
            <a:solidFill>
              <a:srgbClr val="3366FF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28139" y="35781"/>
            <a:ext cx="7849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ContentMine</a:t>
            </a:r>
            <a:r>
              <a:rPr lang="en-US" sz="3600" dirty="0" smtClean="0"/>
              <a:t> can extract data from plots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01782" y="1429243"/>
            <a:ext cx="8854680" cy="54581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1781" y="1429243"/>
            <a:ext cx="5388773" cy="24293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1782" y="3858553"/>
            <a:ext cx="5388773" cy="216861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90556" y="1447621"/>
            <a:ext cx="3336676" cy="242931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1781" y="6027168"/>
            <a:ext cx="8854681" cy="8350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90556" y="3858553"/>
            <a:ext cx="3336676" cy="216861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34116" y="6447285"/>
            <a:ext cx="5907628" cy="170778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28139" y="757082"/>
            <a:ext cx="7617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 </a:t>
            </a:r>
            <a:r>
              <a:rPr lang="en-US" b="1" dirty="0" smtClean="0">
                <a:solidFill>
                  <a:srgbClr val="FF0000"/>
                </a:solidFill>
              </a:rPr>
              <a:t>Semantic sectioning </a:t>
            </a:r>
            <a:r>
              <a:rPr lang="en-US" dirty="0" smtClean="0"/>
              <a:t>(b) </a:t>
            </a:r>
            <a:r>
              <a:rPr lang="en-US" b="1" dirty="0" smtClean="0">
                <a:solidFill>
                  <a:srgbClr val="008000"/>
                </a:solidFill>
              </a:rPr>
              <a:t>extraction from caption (C</a:t>
            </a:r>
            <a:r>
              <a:rPr lang="en-US" b="1" dirty="0" smtClean="0">
                <a:solidFill>
                  <a:srgbClr val="660066"/>
                </a:solidFill>
              </a:rPr>
              <a:t>) extraction to CSV/XSLX</a:t>
            </a:r>
            <a:endParaRPr lang="en-US" b="1" dirty="0">
              <a:solidFill>
                <a:srgbClr val="660066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3161" y="6532673"/>
            <a:ext cx="3398244" cy="32954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19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21373" y="3431089"/>
            <a:ext cx="23379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END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84525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Extraction of equations (of metabolic networks) from PDFs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66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 human-readable and machine computable form.</a:t>
            </a:r>
          </a:p>
          <a:p>
            <a:pPr lvl="1"/>
            <a:r>
              <a:rPr lang="en-US" dirty="0" smtClean="0"/>
              <a:t>Check for errors in paper</a:t>
            </a:r>
          </a:p>
          <a:p>
            <a:pPr lvl="1"/>
            <a:r>
              <a:rPr lang="en-US" dirty="0" smtClean="0"/>
              <a:t>Enhance experience for humans </a:t>
            </a:r>
          </a:p>
          <a:p>
            <a:pPr lvl="1"/>
            <a:r>
              <a:rPr lang="en-US" dirty="0" smtClean="0"/>
              <a:t>Add multidisciplinary knowledge</a:t>
            </a:r>
          </a:p>
          <a:p>
            <a:pPr marL="0" indent="0">
              <a:buNone/>
            </a:pPr>
            <a:r>
              <a:rPr lang="en-US" dirty="0" smtClean="0"/>
              <a:t>Example: </a:t>
            </a:r>
            <a:br>
              <a:rPr lang="en-US" dirty="0" smtClean="0"/>
            </a:b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 descr="Screen Shot 2018-02-22 at 09.20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12" y="4802233"/>
            <a:ext cx="5683646" cy="175843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9731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22 at 14.25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0893"/>
            <a:ext cx="9144000" cy="513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4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2-21 at 11.51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212"/>
            <a:ext cx="9144000" cy="349869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871691" y="1839384"/>
            <a:ext cx="2375634" cy="25182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96057" y="2091204"/>
            <a:ext cx="2375634" cy="251820"/>
          </a:xfrm>
          <a:prstGeom prst="rect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Left Arrow 8"/>
          <p:cNvSpPr/>
          <p:nvPr/>
        </p:nvSpPr>
        <p:spPr>
          <a:xfrm>
            <a:off x="7521015" y="1839384"/>
            <a:ext cx="251796" cy="416051"/>
          </a:xfrm>
          <a:prstGeom prst="curvedLeftArrow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8053" y="897795"/>
            <a:ext cx="417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Matching sources and sinks in flow, 3-&gt;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85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Machine-human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Machine-assisted human review</a:t>
            </a:r>
          </a:p>
          <a:p>
            <a:pPr lvl="1"/>
            <a:r>
              <a:rPr lang="en-US" dirty="0" smtClean="0"/>
              <a:t>Machines do the time-consuming, boring and error-prone parts</a:t>
            </a:r>
          </a:p>
          <a:p>
            <a:pPr lvl="1"/>
            <a:r>
              <a:rPr lang="en-US" dirty="0" smtClean="0"/>
              <a:t>Machines link to additional knowledge</a:t>
            </a:r>
          </a:p>
          <a:p>
            <a:pPr lvl="1"/>
            <a:r>
              <a:rPr lang="en-US" dirty="0" smtClean="0"/>
              <a:t>Machines compute properties</a:t>
            </a:r>
          </a:p>
          <a:p>
            <a:pPr lvl="1"/>
            <a:r>
              <a:rPr lang="en-US" dirty="0" smtClean="0"/>
              <a:t>Machines spot errors in articles</a:t>
            </a:r>
          </a:p>
          <a:p>
            <a:r>
              <a:rPr lang="en-US" dirty="0" smtClean="0"/>
              <a:t>Human-assisted machine extraction</a:t>
            </a:r>
          </a:p>
          <a:p>
            <a:pPr lvl="1"/>
            <a:r>
              <a:rPr lang="en-US" dirty="0" smtClean="0"/>
              <a:t>Humans decide in each paper what to extract</a:t>
            </a:r>
          </a:p>
          <a:p>
            <a:pPr lvl="1"/>
            <a:r>
              <a:rPr lang="en-US" dirty="0" smtClean="0"/>
              <a:t>Humans decide whether quality is sufficient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9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2-22 at 08.4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89"/>
            <a:ext cx="4907628" cy="2413850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6" name="Picture 5" descr="Screen Shot 2018-02-22 at 08.42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" y="2501439"/>
            <a:ext cx="4565312" cy="4356561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7" name="Picture 6" descr="Screen Shot 2018-02-22 at 08.43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68" y="87589"/>
            <a:ext cx="3926007" cy="5605742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55" name="TextBox 54"/>
          <p:cNvSpPr txBox="1"/>
          <p:nvPr/>
        </p:nvSpPr>
        <p:spPr>
          <a:xfrm>
            <a:off x="5048068" y="6021792"/>
            <a:ext cx="376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Metabolic network from Varga2001 in</a:t>
            </a:r>
          </a:p>
          <a:p>
            <a:r>
              <a:rPr lang="en-US" dirty="0" smtClean="0"/>
              <a:t>PDF table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23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2-22 at 08.4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89"/>
            <a:ext cx="4907628" cy="2413850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6" name="Picture 5" descr="Screen Shot 2018-02-22 at 08.42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1436"/>
            <a:ext cx="4565312" cy="4356561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7" name="Picture 6" descr="Screen Shot 2018-02-22 at 08.43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68" y="87589"/>
            <a:ext cx="3926007" cy="5605742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55" name="TextBox 54"/>
          <p:cNvSpPr txBox="1"/>
          <p:nvPr/>
        </p:nvSpPr>
        <p:spPr>
          <a:xfrm>
            <a:off x="5048068" y="6021792"/>
            <a:ext cx="376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Metabolic network from Varga2001 in</a:t>
            </a:r>
          </a:p>
          <a:p>
            <a:r>
              <a:rPr lang="en-US" dirty="0" smtClean="0"/>
              <a:t>PDF table form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70077" y="991451"/>
            <a:ext cx="265208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Rate constants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1400" y="4235702"/>
            <a:ext cx="2327280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Components 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of the model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8350" y="1728627"/>
            <a:ext cx="2057174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Differential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Equations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24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2-22 at 13.5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1371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397" y="1203109"/>
            <a:ext cx="3500177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ContentMine</a:t>
            </a:r>
            <a:r>
              <a:rPr lang="en-US" sz="4800" dirty="0" smtClean="0"/>
              <a:t> </a:t>
            </a:r>
          </a:p>
          <a:p>
            <a:r>
              <a:rPr lang="en-US" sz="4800" dirty="0" smtClean="0"/>
              <a:t>PDF reader 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1370347" y="272070"/>
            <a:ext cx="1133644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Extractors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72428" y="3242865"/>
            <a:ext cx="2703585" cy="5847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Math Extractor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889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2-21 at 11.51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9212"/>
            <a:ext cx="9144000" cy="349869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871691" y="1839384"/>
            <a:ext cx="2375634" cy="25182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96057" y="2091204"/>
            <a:ext cx="2375634" cy="251820"/>
          </a:xfrm>
          <a:prstGeom prst="rect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rved Left Arrow 8"/>
          <p:cNvSpPr/>
          <p:nvPr/>
        </p:nvSpPr>
        <p:spPr>
          <a:xfrm>
            <a:off x="7521015" y="1839384"/>
            <a:ext cx="251796" cy="416051"/>
          </a:xfrm>
          <a:prstGeom prst="curvedLeftArrow">
            <a:avLst/>
          </a:prstGeom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8053" y="897795"/>
            <a:ext cx="4171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Matching sources and sinks in flow, 3-&gt; 4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8053" y="133679"/>
            <a:ext cx="501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Response </a:t>
            </a:r>
            <a:r>
              <a:rPr lang="en-US" sz="2800" smtClean="0"/>
              <a:t>to equations Challenge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1005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2-22 at 08.4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89"/>
            <a:ext cx="4907628" cy="2413850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6" name="Picture 5" descr="Screen Shot 2018-02-22 at 08.42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1436"/>
            <a:ext cx="4565312" cy="4356561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7" name="Picture 6" descr="Screen Shot 2018-02-22 at 08.43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68" y="87589"/>
            <a:ext cx="3926007" cy="5605742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55" name="TextBox 54"/>
          <p:cNvSpPr txBox="1"/>
          <p:nvPr/>
        </p:nvSpPr>
        <p:spPr>
          <a:xfrm>
            <a:off x="5048068" y="6021792"/>
            <a:ext cx="376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Metabolic network from Varga2001 in</a:t>
            </a:r>
          </a:p>
          <a:p>
            <a:r>
              <a:rPr lang="en-US" dirty="0" smtClean="0"/>
              <a:t>PDF table form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70077" y="991451"/>
            <a:ext cx="265208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Rate constants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1400" y="4235702"/>
            <a:ext cx="2327280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Components 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of the model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78350" y="1728627"/>
            <a:ext cx="2057174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Differential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Equations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1629" y="1927378"/>
            <a:ext cx="3416721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00FF"/>
                </a:solidFill>
              </a:rPr>
              <a:t>We used all 3 tables…</a:t>
            </a:r>
            <a:endParaRPr lang="en-US" sz="4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1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2-22 at 08.4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" y="87588"/>
            <a:ext cx="4907628" cy="2413850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6" name="Picture 5" descr="Screen Shot 2018-02-22 at 08.42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6" y="2501438"/>
            <a:ext cx="4565312" cy="4356561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7" name="Picture 6" descr="Screen Shot 2018-02-22 at 08.43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68" y="87589"/>
            <a:ext cx="3926007" cy="5605742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4904534" y="1916025"/>
            <a:ext cx="2145734" cy="153282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97056" y="229923"/>
            <a:ext cx="558330" cy="212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43218" y="229923"/>
            <a:ext cx="1161316" cy="212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8068" y="5827640"/>
            <a:ext cx="10823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machines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8230" y="229923"/>
            <a:ext cx="1674986" cy="212405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48068" y="6349372"/>
            <a:ext cx="2112815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Humans + Wikipedia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5161" y="1642309"/>
            <a:ext cx="4729373" cy="273716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7056" y="5827640"/>
            <a:ext cx="4389997" cy="142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587053" y="3175127"/>
            <a:ext cx="952443" cy="26525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050830" y="3065642"/>
            <a:ext cx="1079585" cy="142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699287" y="3053812"/>
            <a:ext cx="1079585" cy="142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90414" y="2009090"/>
            <a:ext cx="1079585" cy="142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587053" y="3196144"/>
            <a:ext cx="3218600" cy="263149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3"/>
          </p:cNvCxnSpPr>
          <p:nvPr/>
        </p:nvCxnSpPr>
        <p:spPr>
          <a:xfrm flipV="1">
            <a:off x="4587053" y="2151422"/>
            <a:ext cx="3218600" cy="374738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995528" y="2009090"/>
            <a:ext cx="505832" cy="178610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995528" y="1830480"/>
            <a:ext cx="505832" cy="178610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400844" y="1307491"/>
            <a:ext cx="505832" cy="178610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>
          <a:xfrm flipV="1">
            <a:off x="4908945" y="1396796"/>
            <a:ext cx="2491899" cy="496450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7" idx="1"/>
          </p:cNvCxnSpPr>
          <p:nvPr/>
        </p:nvCxnSpPr>
        <p:spPr>
          <a:xfrm>
            <a:off x="4955830" y="1893246"/>
            <a:ext cx="2039698" cy="26539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74728" y="2670603"/>
            <a:ext cx="1336044" cy="418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43616" y="2670602"/>
            <a:ext cx="1423190" cy="418739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999650" y="2702566"/>
            <a:ext cx="1674986" cy="41554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585662" y="87589"/>
            <a:ext cx="3864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74577" y="229923"/>
            <a:ext cx="3864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82694" y="2696310"/>
            <a:ext cx="3864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1811" y="229923"/>
            <a:ext cx="3864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55911" y="2702566"/>
            <a:ext cx="543739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HW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20250" y="2702566"/>
            <a:ext cx="543739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HW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19477" y="260121"/>
            <a:ext cx="543739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HW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634" y="2892564"/>
            <a:ext cx="4397943" cy="280076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00FF"/>
                </a:solidFill>
              </a:rPr>
              <a:t>…linking rate data to model species and equations automatically</a:t>
            </a:r>
            <a:endParaRPr lang="en-US" sz="4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27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2-22 at 08.4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4" y="87588"/>
            <a:ext cx="4907628" cy="2413850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6" name="Picture 5" descr="Screen Shot 2018-02-22 at 08.42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6" y="2501438"/>
            <a:ext cx="4565312" cy="4356561"/>
          </a:xfrm>
          <a:prstGeom prst="rect">
            <a:avLst/>
          </a:prstGeom>
          <a:ln>
            <a:solidFill>
              <a:srgbClr val="008000"/>
            </a:solidFill>
          </a:ln>
        </p:spPr>
      </p:pic>
      <p:pic>
        <p:nvPicPr>
          <p:cNvPr id="7" name="Picture 6" descr="Screen Shot 2018-02-22 at 08.43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68" y="87589"/>
            <a:ext cx="3926007" cy="5605742"/>
          </a:xfrm>
          <a:prstGeom prst="rect">
            <a:avLst/>
          </a:prstGeom>
          <a:ln>
            <a:solidFill>
              <a:srgbClr val="008000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4904534" y="1916025"/>
            <a:ext cx="2145734" cy="153282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97056" y="229923"/>
            <a:ext cx="558330" cy="212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43218" y="229923"/>
            <a:ext cx="1161316" cy="2124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8068" y="5827640"/>
            <a:ext cx="108234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machines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8230" y="229923"/>
            <a:ext cx="1674986" cy="2124050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48068" y="6349372"/>
            <a:ext cx="2112815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Humans + Wikipedia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75161" y="1642309"/>
            <a:ext cx="4729373" cy="273716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7056" y="5827640"/>
            <a:ext cx="4389997" cy="142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587053" y="3175127"/>
            <a:ext cx="952443" cy="2652513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050830" y="3065642"/>
            <a:ext cx="1079585" cy="142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699287" y="3053812"/>
            <a:ext cx="1079585" cy="142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490414" y="2009090"/>
            <a:ext cx="1079585" cy="142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587053" y="3196144"/>
            <a:ext cx="3218600" cy="263149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1" idx="3"/>
          </p:cNvCxnSpPr>
          <p:nvPr/>
        </p:nvCxnSpPr>
        <p:spPr>
          <a:xfrm flipV="1">
            <a:off x="4587053" y="2151422"/>
            <a:ext cx="3218600" cy="374738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995528" y="2009090"/>
            <a:ext cx="505832" cy="178610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995528" y="1830480"/>
            <a:ext cx="505832" cy="178610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400844" y="1307491"/>
            <a:ext cx="505832" cy="178610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8" idx="1"/>
          </p:cNvCxnSpPr>
          <p:nvPr/>
        </p:nvCxnSpPr>
        <p:spPr>
          <a:xfrm flipV="1">
            <a:off x="4908945" y="1396796"/>
            <a:ext cx="2491899" cy="496450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7" idx="1"/>
          </p:cNvCxnSpPr>
          <p:nvPr/>
        </p:nvCxnSpPr>
        <p:spPr>
          <a:xfrm>
            <a:off x="4955830" y="1893246"/>
            <a:ext cx="2039698" cy="26539"/>
          </a:xfrm>
          <a:prstGeom prst="straightConnector1">
            <a:avLst/>
          </a:prstGeom>
          <a:ln>
            <a:solidFill>
              <a:srgbClr val="6600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74728" y="2670603"/>
            <a:ext cx="1336044" cy="4187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43616" y="2670602"/>
            <a:ext cx="1423190" cy="418739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999650" y="2702566"/>
            <a:ext cx="1674986" cy="415543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585662" y="87589"/>
            <a:ext cx="3864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74577" y="229923"/>
            <a:ext cx="3864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82694" y="2696310"/>
            <a:ext cx="3864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1811" y="229923"/>
            <a:ext cx="3864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55911" y="2702566"/>
            <a:ext cx="543739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HW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120250" y="2702566"/>
            <a:ext cx="543739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HW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919477" y="260121"/>
            <a:ext cx="543739" cy="369332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HW</a:t>
            </a:r>
          </a:p>
        </p:txBody>
      </p:sp>
    </p:spTree>
    <p:extLst>
      <p:ext uri="{BB962C8B-B14F-4D97-AF65-F5344CB8AC3E}">
        <p14:creationId xmlns:p14="http://schemas.microsoft.com/office/powerpoint/2010/main" val="212896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xmlns:p14="http://schemas.microsoft.com/office/powerpoint/2010/main" spd="slow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2645</TotalTime>
  <Words>322</Words>
  <Application>Microsoft Macintosh PowerPoint</Application>
  <PresentationFormat>On-screen Show (4:3)</PresentationFormat>
  <Paragraphs>92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ContentMine can</vt:lpstr>
      <vt:lpstr>Extraction of equations (of metabolic networks) from PDFs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Machine-human assistance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Peter Murray-Rust</cp:lastModifiedBy>
  <cp:revision>60</cp:revision>
  <dcterms:created xsi:type="dcterms:W3CDTF">2018-02-21T12:03:12Z</dcterms:created>
  <dcterms:modified xsi:type="dcterms:W3CDTF">2018-02-23T10:10:06Z</dcterms:modified>
</cp:coreProperties>
</file>